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9"/>
  </p:notesMasterIdLst>
  <p:sldIdLst>
    <p:sldId id="265" r:id="rId2"/>
    <p:sldId id="256" r:id="rId3"/>
    <p:sldId id="260" r:id="rId4"/>
    <p:sldId id="262" r:id="rId5"/>
    <p:sldId id="264" r:id="rId6"/>
    <p:sldId id="263" r:id="rId7"/>
    <p:sldId id="26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1113" autoAdjust="0"/>
  </p:normalViewPr>
  <p:slideViewPr>
    <p:cSldViewPr snapToGrid="0">
      <p:cViewPr varScale="1">
        <p:scale>
          <a:sx n="60" d="100"/>
          <a:sy n="60" d="100"/>
        </p:scale>
        <p:origin x="902" y="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4F1BC7-82A2-4BAB-A841-0E1049B1718F}" type="datetimeFigureOut">
              <a:rPr lang="en-US" smtClean="0"/>
              <a:t>4/12/2017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56D40E-582B-4370-AB38-C1A31CF8E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640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56D40E-582B-4370-AB38-C1A31CF8EFA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0569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8471" y="460188"/>
            <a:ext cx="11516658" cy="914400"/>
          </a:xfrm>
        </p:spPr>
        <p:txBody>
          <a:bodyPr>
            <a:normAutofit/>
          </a:bodyPr>
          <a:lstStyle/>
          <a:p>
            <a:r>
              <a:rPr lang="en-US" sz="4000" dirty="0"/>
              <a:t>NFHS RULES writing Process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60295" y="1551008"/>
            <a:ext cx="8327984" cy="5260693"/>
          </a:xfrm>
        </p:spPr>
        <p:txBody>
          <a:bodyPr>
            <a:normAutofit/>
          </a:bodyPr>
          <a:lstStyle/>
          <a:p>
            <a:r>
              <a:rPr lang="en-US" dirty="0"/>
              <a:t> </a:t>
            </a:r>
            <a:r>
              <a:rPr lang="en-US" sz="2800" dirty="0">
                <a:solidFill>
                  <a:schemeClr val="tx1"/>
                </a:solidFill>
              </a:rPr>
              <a:t>Q</a:t>
            </a:r>
            <a:r>
              <a:rPr lang="en-US" sz="2800" cap="none" dirty="0">
                <a:solidFill>
                  <a:schemeClr val="tx1"/>
                </a:solidFill>
              </a:rPr>
              <a:t>uestionnaire</a:t>
            </a:r>
            <a:endParaRPr lang="en-US" sz="28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cap="none" dirty="0">
                <a:solidFill>
                  <a:schemeClr val="tx1"/>
                </a:solidFill>
              </a:rPr>
              <a:t>The first step in the rules writing process is the sport questionnaire.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cap="none" dirty="0">
                <a:solidFill>
                  <a:schemeClr val="tx1"/>
                </a:solidFill>
              </a:rPr>
              <a:t>State Associations will determine coaches and officials that will take part in the questionnaire process, and will send a link to participants.  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cap="none" dirty="0">
                <a:solidFill>
                  <a:schemeClr val="tx1"/>
                </a:solidFill>
              </a:rPr>
              <a:t>Results from the sport questionnaire will be provided to the NFHS Swimming and Diving Rules Committee to supplement discussion on the proposed rules changes.</a:t>
            </a:r>
          </a:p>
          <a:p>
            <a:pPr algn="l"/>
            <a:endParaRPr lang="en-US" dirty="0">
              <a:solidFill>
                <a:schemeClr val="tx1"/>
              </a:solidFill>
            </a:endParaRPr>
          </a:p>
          <a:p>
            <a:pPr marL="457200" indent="-457200">
              <a:buAutoNum type="arabicPeriod"/>
            </a:pPr>
            <a:endParaRPr lang="en-US" dirty="0"/>
          </a:p>
          <a:p>
            <a:pPr marL="457200" indent="-45720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0078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8471" y="460188"/>
            <a:ext cx="11516658" cy="914400"/>
          </a:xfrm>
        </p:spPr>
        <p:txBody>
          <a:bodyPr>
            <a:normAutofit/>
          </a:bodyPr>
          <a:lstStyle/>
          <a:p>
            <a:r>
              <a:rPr lang="en-US" sz="4000" dirty="0"/>
              <a:t>NFHS RULES writing process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60295" y="1551008"/>
            <a:ext cx="8327984" cy="5260693"/>
          </a:xfrm>
        </p:spPr>
        <p:txBody>
          <a:bodyPr>
            <a:normAutofit/>
          </a:bodyPr>
          <a:lstStyle/>
          <a:p>
            <a:r>
              <a:rPr lang="en-US" sz="2800" cap="none" dirty="0">
                <a:solidFill>
                  <a:schemeClr val="tx1"/>
                </a:solidFill>
              </a:rPr>
              <a:t>Rules Proposals</a:t>
            </a:r>
            <a:r>
              <a:rPr lang="en-US" cap="none" dirty="0">
                <a:solidFill>
                  <a:schemeClr val="tx1"/>
                </a:solidFill>
              </a:rPr>
              <a:t/>
            </a:r>
            <a:br>
              <a:rPr lang="en-US" cap="none" dirty="0">
                <a:solidFill>
                  <a:schemeClr val="tx1"/>
                </a:solidFill>
              </a:rPr>
            </a:br>
            <a:endParaRPr lang="en-US" cap="none" dirty="0">
              <a:solidFill>
                <a:schemeClr val="tx1"/>
              </a:solidFill>
            </a:endParaRPr>
          </a:p>
          <a:p>
            <a:pPr algn="l">
              <a:tabLst>
                <a:tab pos="460375" algn="l"/>
              </a:tabLst>
            </a:pPr>
            <a:r>
              <a:rPr lang="en-US" cap="none" dirty="0">
                <a:solidFill>
                  <a:schemeClr val="tx1"/>
                </a:solidFill>
              </a:rPr>
              <a:t>Rules proposals may be submitted two ways:</a:t>
            </a:r>
            <a:br>
              <a:rPr lang="en-US" cap="none" dirty="0">
                <a:solidFill>
                  <a:schemeClr val="tx1"/>
                </a:solidFill>
              </a:rPr>
            </a:br>
            <a:r>
              <a:rPr lang="en-US" cap="none" dirty="0">
                <a:solidFill>
                  <a:schemeClr val="tx1"/>
                </a:solidFill>
              </a:rPr>
              <a:t/>
            </a:r>
            <a:br>
              <a:rPr lang="en-US" cap="none" dirty="0">
                <a:solidFill>
                  <a:schemeClr val="tx1"/>
                </a:solidFill>
              </a:rPr>
            </a:br>
            <a:r>
              <a:rPr lang="en-US" cap="none" dirty="0">
                <a:solidFill>
                  <a:schemeClr val="tx1"/>
                </a:solidFill>
              </a:rPr>
              <a:t>1.	State Association</a:t>
            </a:r>
            <a:br>
              <a:rPr lang="en-US" cap="none" dirty="0">
                <a:solidFill>
                  <a:schemeClr val="tx1"/>
                </a:solidFill>
              </a:rPr>
            </a:br>
            <a:r>
              <a:rPr lang="en-US" cap="none" dirty="0">
                <a:solidFill>
                  <a:schemeClr val="tx1"/>
                </a:solidFill>
              </a:rPr>
              <a:t/>
            </a:r>
            <a:br>
              <a:rPr lang="en-US" cap="none" dirty="0">
                <a:solidFill>
                  <a:schemeClr val="tx1"/>
                </a:solidFill>
              </a:rPr>
            </a:br>
            <a:r>
              <a:rPr lang="en-US" cap="none" dirty="0">
                <a:solidFill>
                  <a:schemeClr val="tx1"/>
                </a:solidFill>
              </a:rPr>
              <a:t>2.	NFHS Swimming and Diving Rules Committee</a:t>
            </a:r>
          </a:p>
          <a:p>
            <a:pPr algn="l"/>
            <a:endParaRPr lang="en-US" cap="none" dirty="0"/>
          </a:p>
          <a:p>
            <a:pPr marL="457200" indent="-457200">
              <a:buAutoNum type="arabicPeriod"/>
            </a:pPr>
            <a:endParaRPr lang="en-US" cap="none" dirty="0"/>
          </a:p>
          <a:p>
            <a:pPr marL="457200" indent="-45720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64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6871" y="143435"/>
            <a:ext cx="11229788" cy="1105648"/>
          </a:xfrm>
        </p:spPr>
        <p:txBody>
          <a:bodyPr>
            <a:normAutofit/>
          </a:bodyPr>
          <a:lstStyle/>
          <a:p>
            <a:r>
              <a:rPr lang="en-US" sz="4000" dirty="0"/>
              <a:t>NFHS RULES writing process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60295" y="1551008"/>
            <a:ext cx="8327984" cy="5260693"/>
          </a:xfrm>
        </p:spPr>
        <p:txBody>
          <a:bodyPr>
            <a:normAutofit/>
          </a:bodyPr>
          <a:lstStyle/>
          <a:p>
            <a:pPr algn="l">
              <a:tabLst>
                <a:tab pos="460375" algn="l"/>
              </a:tabLst>
            </a:pPr>
            <a:r>
              <a:rPr lang="en-US" sz="2800" cap="none" dirty="0">
                <a:solidFill>
                  <a:schemeClr val="tx1"/>
                </a:solidFill>
              </a:rPr>
              <a:t>State Association</a:t>
            </a:r>
            <a:r>
              <a:rPr lang="en-US" cap="none" dirty="0"/>
              <a:t>	</a:t>
            </a:r>
          </a:p>
          <a:p>
            <a:pPr marL="342900" indent="-342900" algn="l">
              <a:buFont typeface="Arial" panose="020B0604020202020204" pitchFamily="34" charset="0"/>
              <a:buChar char="•"/>
              <a:tabLst>
                <a:tab pos="460375" algn="l"/>
              </a:tabLst>
            </a:pPr>
            <a:r>
              <a:rPr lang="en-US" cap="none" dirty="0">
                <a:solidFill>
                  <a:schemeClr val="tx1"/>
                </a:solidFill>
              </a:rPr>
              <a:t> 	Each State Association will determine who may submit rules </a:t>
            </a:r>
            <a:br>
              <a:rPr lang="en-US" cap="none" dirty="0">
                <a:solidFill>
                  <a:schemeClr val="tx1"/>
                </a:solidFill>
              </a:rPr>
            </a:br>
            <a:r>
              <a:rPr lang="en-US" cap="none" dirty="0">
                <a:solidFill>
                  <a:schemeClr val="tx1"/>
                </a:solidFill>
              </a:rPr>
              <a:t> 	proposals, and will provide a link to those individuals.</a:t>
            </a:r>
          </a:p>
          <a:p>
            <a:pPr marL="342900" indent="-342900" algn="l">
              <a:buFont typeface="Arial" panose="020B0604020202020204" pitchFamily="34" charset="0"/>
              <a:buChar char="•"/>
              <a:tabLst>
                <a:tab pos="460375" algn="l"/>
              </a:tabLst>
            </a:pPr>
            <a:r>
              <a:rPr lang="en-US" cap="none" dirty="0">
                <a:solidFill>
                  <a:schemeClr val="tx1"/>
                </a:solidFill>
              </a:rPr>
              <a:t>	The proposal will be submitted directly to the State Association.  </a:t>
            </a:r>
          </a:p>
          <a:p>
            <a:pPr marL="342900" indent="-342900" algn="l">
              <a:buFont typeface="Arial" panose="020B0604020202020204" pitchFamily="34" charset="0"/>
              <a:buChar char="•"/>
              <a:tabLst>
                <a:tab pos="460375" algn="l"/>
              </a:tabLst>
            </a:pPr>
            <a:r>
              <a:rPr lang="en-US" cap="none" dirty="0">
                <a:solidFill>
                  <a:schemeClr val="tx1"/>
                </a:solidFill>
              </a:rPr>
              <a:t> The State Association will determine which proposals will be </a:t>
            </a:r>
            <a:br>
              <a:rPr lang="en-US" cap="none" dirty="0">
                <a:solidFill>
                  <a:schemeClr val="tx1"/>
                </a:solidFill>
              </a:rPr>
            </a:br>
            <a:r>
              <a:rPr lang="en-US" cap="none" dirty="0">
                <a:solidFill>
                  <a:schemeClr val="tx1"/>
                </a:solidFill>
              </a:rPr>
              <a:t> approved and forwarded to the NFHS.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457200" indent="-45720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018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6871" y="143435"/>
            <a:ext cx="11229788" cy="1105648"/>
          </a:xfrm>
        </p:spPr>
        <p:txBody>
          <a:bodyPr>
            <a:normAutofit/>
          </a:bodyPr>
          <a:lstStyle/>
          <a:p>
            <a:r>
              <a:rPr lang="en-US" sz="4000" dirty="0"/>
              <a:t>NFHS RULES writing process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60295" y="1551008"/>
            <a:ext cx="8327984" cy="5260693"/>
          </a:xfrm>
        </p:spPr>
        <p:txBody>
          <a:bodyPr>
            <a:normAutofit/>
          </a:bodyPr>
          <a:lstStyle/>
          <a:p>
            <a:pPr algn="l">
              <a:tabLst>
                <a:tab pos="460375" algn="l"/>
              </a:tabLst>
            </a:pPr>
            <a:r>
              <a:rPr lang="en-US" sz="2800" cap="none" dirty="0">
                <a:solidFill>
                  <a:schemeClr val="tx1"/>
                </a:solidFill>
              </a:rPr>
              <a:t>NFHS Swimming and Diving Committee</a:t>
            </a:r>
            <a:r>
              <a:rPr lang="en-US" sz="1200" cap="none" dirty="0">
                <a:solidFill>
                  <a:schemeClr val="tx1"/>
                </a:solidFill>
              </a:rPr>
              <a:t> </a:t>
            </a:r>
            <a:r>
              <a:rPr lang="en-US" sz="1600" b="1" cap="none" dirty="0">
                <a:solidFill>
                  <a:schemeClr val="tx1"/>
                </a:solidFill>
              </a:rPr>
              <a:t> </a:t>
            </a:r>
            <a:r>
              <a:rPr lang="en-US" sz="1200" b="1" cap="none" dirty="0">
                <a:solidFill>
                  <a:schemeClr val="tx1"/>
                </a:solidFill>
              </a:rPr>
              <a:t>  </a:t>
            </a:r>
            <a:endParaRPr lang="en-US" b="1" cap="none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  <a:tabLst>
                <a:tab pos="460375" algn="l"/>
              </a:tabLst>
            </a:pPr>
            <a:r>
              <a:rPr lang="en-US" cap="none" dirty="0">
                <a:solidFill>
                  <a:schemeClr val="tx1"/>
                </a:solidFill>
              </a:rPr>
              <a:t>Proposals may be submitted through a committee member.</a:t>
            </a:r>
          </a:p>
          <a:p>
            <a:pPr marL="342900" indent="-342900" algn="l">
              <a:buFont typeface="Arial" panose="020B0604020202020204" pitchFamily="34" charset="0"/>
              <a:buChar char="•"/>
              <a:tabLst>
                <a:tab pos="460375" algn="l"/>
              </a:tabLst>
            </a:pPr>
            <a:r>
              <a:rPr lang="en-US" cap="none" dirty="0">
                <a:solidFill>
                  <a:schemeClr val="tx1"/>
                </a:solidFill>
              </a:rPr>
              <a:t>Each committee member represents a geographic area of the country called a “section”.  </a:t>
            </a:r>
          </a:p>
          <a:p>
            <a:pPr marL="342900" indent="-342900" algn="l">
              <a:buFont typeface="Arial" panose="020B0604020202020204" pitchFamily="34" charset="0"/>
              <a:buChar char="•"/>
              <a:tabLst>
                <a:tab pos="460375" algn="l"/>
              </a:tabLst>
            </a:pPr>
            <a:r>
              <a:rPr lang="en-US" cap="none" dirty="0">
                <a:solidFill>
                  <a:schemeClr val="tx1"/>
                </a:solidFill>
              </a:rPr>
              <a:t>A committee member representing your state may submit a rules</a:t>
            </a:r>
            <a:br>
              <a:rPr lang="en-US" cap="none" dirty="0">
                <a:solidFill>
                  <a:schemeClr val="tx1"/>
                </a:solidFill>
              </a:rPr>
            </a:br>
            <a:r>
              <a:rPr lang="en-US" cap="none" dirty="0">
                <a:solidFill>
                  <a:schemeClr val="tx1"/>
                </a:solidFill>
              </a:rPr>
              <a:t>proposal on your behalf.</a:t>
            </a:r>
          </a:p>
          <a:p>
            <a:pPr marL="457200" indent="-457200" algn="l">
              <a:buAutoNum type="arabicPeriod" startAt="2"/>
              <a:tabLst>
                <a:tab pos="460375" algn="l"/>
              </a:tabLst>
            </a:pPr>
            <a:endParaRPr lang="en-US" dirty="0"/>
          </a:p>
          <a:p>
            <a:pPr marL="457200" indent="-457200">
              <a:buAutoNum type="arabicPeriod"/>
            </a:pPr>
            <a:endParaRPr lang="en-US" dirty="0"/>
          </a:p>
          <a:p>
            <a:pPr marL="457200" indent="-45720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351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6871" y="143435"/>
            <a:ext cx="11229788" cy="1105648"/>
          </a:xfrm>
        </p:spPr>
        <p:txBody>
          <a:bodyPr>
            <a:normAutofit/>
          </a:bodyPr>
          <a:lstStyle/>
          <a:p>
            <a:r>
              <a:rPr lang="en-US" sz="4000" dirty="0"/>
              <a:t>NFHS RULES writing process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60295" y="1551008"/>
            <a:ext cx="8327984" cy="5260693"/>
          </a:xfrm>
        </p:spPr>
        <p:txBody>
          <a:bodyPr>
            <a:normAutofit fontScale="92500" lnSpcReduction="10000"/>
          </a:bodyPr>
          <a:lstStyle/>
          <a:p>
            <a:pPr>
              <a:tabLst>
                <a:tab pos="460375" algn="l"/>
              </a:tabLst>
            </a:pPr>
            <a:r>
              <a:rPr lang="en-US" sz="3000" cap="none" dirty="0">
                <a:solidFill>
                  <a:schemeClr val="tx1"/>
                </a:solidFill>
              </a:rPr>
              <a:t>Submitting a Rules Proposal</a:t>
            </a:r>
          </a:p>
          <a:p>
            <a:pPr marL="342900" indent="-342900" algn="l">
              <a:buFont typeface="Arial" panose="020B0604020202020204" pitchFamily="34" charset="0"/>
              <a:buChar char="•"/>
              <a:tabLst>
                <a:tab pos="460375" algn="l"/>
              </a:tabLst>
            </a:pPr>
            <a:r>
              <a:rPr lang="en-US" cap="none" dirty="0">
                <a:solidFill>
                  <a:schemeClr val="tx1"/>
                </a:solidFill>
              </a:rPr>
              <a:t>The submission process is now online – there are no forms to complete.</a:t>
            </a:r>
          </a:p>
          <a:p>
            <a:pPr marL="342900" indent="-342900" algn="l">
              <a:buFont typeface="Arial" panose="020B0604020202020204" pitchFamily="34" charset="0"/>
              <a:buChar char="•"/>
              <a:tabLst>
                <a:tab pos="460375" algn="l"/>
              </a:tabLst>
            </a:pPr>
            <a:r>
              <a:rPr lang="en-US" cap="none" dirty="0">
                <a:solidFill>
                  <a:schemeClr val="tx1"/>
                </a:solidFill>
              </a:rPr>
              <a:t>Information that will be needed to submit a rules proposal: </a:t>
            </a:r>
          </a:p>
          <a:p>
            <a:pPr algn="l">
              <a:tabLst>
                <a:tab pos="460375" algn="l"/>
              </a:tabLst>
            </a:pPr>
            <a:r>
              <a:rPr lang="en-US" cap="none" dirty="0">
                <a:solidFill>
                  <a:schemeClr val="tx1"/>
                </a:solidFill>
              </a:rPr>
              <a:t>	change type – rule change, editorial, other</a:t>
            </a:r>
            <a:br>
              <a:rPr lang="en-US" cap="none" dirty="0">
                <a:solidFill>
                  <a:schemeClr val="tx1"/>
                </a:solidFill>
              </a:rPr>
            </a:br>
            <a:r>
              <a:rPr lang="en-US" cap="none" dirty="0">
                <a:solidFill>
                  <a:schemeClr val="tx1"/>
                </a:solidFill>
              </a:rPr>
              <a:t> 	rule number</a:t>
            </a:r>
            <a:br>
              <a:rPr lang="en-US" cap="none" dirty="0">
                <a:solidFill>
                  <a:schemeClr val="tx1"/>
                </a:solidFill>
              </a:rPr>
            </a:br>
            <a:r>
              <a:rPr lang="en-US" cap="none" dirty="0">
                <a:solidFill>
                  <a:schemeClr val="tx1"/>
                </a:solidFill>
              </a:rPr>
              <a:t>	section number</a:t>
            </a:r>
            <a:br>
              <a:rPr lang="en-US" cap="none" dirty="0">
                <a:solidFill>
                  <a:schemeClr val="tx1"/>
                </a:solidFill>
              </a:rPr>
            </a:br>
            <a:r>
              <a:rPr lang="en-US" cap="none" dirty="0">
                <a:solidFill>
                  <a:schemeClr val="tx1"/>
                </a:solidFill>
              </a:rPr>
              <a:t>	article number</a:t>
            </a:r>
            <a:br>
              <a:rPr lang="en-US" cap="none" dirty="0">
                <a:solidFill>
                  <a:schemeClr val="tx1"/>
                </a:solidFill>
              </a:rPr>
            </a:br>
            <a:r>
              <a:rPr lang="en-US" cap="none" dirty="0">
                <a:solidFill>
                  <a:schemeClr val="tx1"/>
                </a:solidFill>
              </a:rPr>
              <a:t>	page number – current page number in book</a:t>
            </a:r>
            <a:br>
              <a:rPr lang="en-US" cap="none" dirty="0">
                <a:solidFill>
                  <a:schemeClr val="tx1"/>
                </a:solidFill>
              </a:rPr>
            </a:br>
            <a:r>
              <a:rPr lang="en-US" cap="none" dirty="0">
                <a:solidFill>
                  <a:schemeClr val="tx1"/>
                </a:solidFill>
              </a:rPr>
              <a:t>	suggested change – </a:t>
            </a:r>
            <a:r>
              <a:rPr lang="en-US" u="sng" cap="none" dirty="0">
                <a:solidFill>
                  <a:schemeClr val="tx1"/>
                </a:solidFill>
              </a:rPr>
              <a:t>underline</a:t>
            </a:r>
            <a:r>
              <a:rPr lang="en-US" cap="none" dirty="0">
                <a:solidFill>
                  <a:schemeClr val="tx1"/>
                </a:solidFill>
              </a:rPr>
              <a:t> all additions, </a:t>
            </a:r>
            <a:r>
              <a:rPr lang="en-US" strike="sngStrike" cap="none" dirty="0">
                <a:solidFill>
                  <a:schemeClr val="tx1"/>
                </a:solidFill>
              </a:rPr>
              <a:t>strike through </a:t>
            </a:r>
            <a:r>
              <a:rPr lang="en-US" cap="none" dirty="0">
                <a:solidFill>
                  <a:schemeClr val="tx1"/>
                </a:solidFill>
              </a:rPr>
              <a:t>all deletions</a:t>
            </a:r>
            <a:br>
              <a:rPr lang="en-US" cap="none" dirty="0">
                <a:solidFill>
                  <a:schemeClr val="tx1"/>
                </a:solidFill>
              </a:rPr>
            </a:br>
            <a:r>
              <a:rPr lang="en-US" cap="none" dirty="0">
                <a:solidFill>
                  <a:schemeClr val="tx1"/>
                </a:solidFill>
              </a:rPr>
              <a:t>	rationale – provide clear and concise rationale</a:t>
            </a:r>
            <a:br>
              <a:rPr lang="en-US" cap="none" dirty="0">
                <a:solidFill>
                  <a:schemeClr val="tx1"/>
                </a:solidFill>
              </a:rPr>
            </a:br>
            <a:r>
              <a:rPr lang="en-US" cap="none" dirty="0">
                <a:solidFill>
                  <a:schemeClr val="tx1"/>
                </a:solidFill>
              </a:rPr>
              <a:t>	other rules affected – provide other rules that will be affected by a change</a:t>
            </a:r>
          </a:p>
          <a:p>
            <a:pPr algn="l">
              <a:tabLst>
                <a:tab pos="460375" algn="l"/>
              </a:tabLst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>	 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457200" indent="-45720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726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6871" y="143435"/>
            <a:ext cx="11229788" cy="1105648"/>
          </a:xfrm>
        </p:spPr>
        <p:txBody>
          <a:bodyPr>
            <a:normAutofit/>
          </a:bodyPr>
          <a:lstStyle/>
          <a:p>
            <a:r>
              <a:rPr lang="en-US" sz="4000" dirty="0"/>
              <a:t>NFHS RULES writing process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60295" y="1551008"/>
            <a:ext cx="8327984" cy="5260693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cap="none" dirty="0">
                <a:solidFill>
                  <a:schemeClr val="tx1"/>
                </a:solidFill>
              </a:rPr>
              <a:t>Once the deadline for submitting rules proposals has passed (February 15 annually), the proposals are placed on the agenda and sent to each state association.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cap="none" dirty="0">
                <a:solidFill>
                  <a:schemeClr val="tx1"/>
                </a:solidFill>
              </a:rPr>
              <a:t>Committee members are asked to contact the states they  represent for feedback on each proposal.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cap="none" dirty="0">
                <a:solidFill>
                  <a:schemeClr val="tx1"/>
                </a:solidFill>
              </a:rPr>
              <a:t>Feedback is returned to the NFHS.  It is compiled and made available to committee members as they deliberate the proposals.</a:t>
            </a:r>
          </a:p>
          <a:p>
            <a:pPr algn="l">
              <a:tabLst>
                <a:tab pos="460375" algn="l"/>
              </a:tabLst>
            </a:pPr>
            <a:endParaRPr lang="en-US" cap="none" dirty="0"/>
          </a:p>
          <a:p>
            <a:pPr marL="457200" indent="-45720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47876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6871" y="143435"/>
            <a:ext cx="11229788" cy="1105648"/>
          </a:xfrm>
        </p:spPr>
        <p:txBody>
          <a:bodyPr>
            <a:normAutofit/>
          </a:bodyPr>
          <a:lstStyle/>
          <a:p>
            <a:r>
              <a:rPr lang="en-US" sz="4000" dirty="0"/>
              <a:t>NFHS RULES writing process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60295" y="1551008"/>
            <a:ext cx="8327984" cy="5260693"/>
          </a:xfrm>
        </p:spPr>
        <p:txBody>
          <a:bodyPr>
            <a:normAutofit/>
          </a:bodyPr>
          <a:lstStyle/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cap="none" dirty="0">
                <a:solidFill>
                  <a:schemeClr val="tx1"/>
                </a:solidFill>
              </a:rPr>
              <a:t>The Rules Committee discusses each rules proposal and how a possible change would effect risk minimization, sound traditions of the sport, cost, fair play, adaptability, etc.  Guests from NISCA, Our Kids Initiative, and the NCAA are involved in the discussion.  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cap="none" dirty="0">
                <a:solidFill>
                  <a:schemeClr val="tx1"/>
                </a:solidFill>
              </a:rPr>
              <a:t>The Rules Committee takes action on each rules proposal.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cap="none" dirty="0">
                <a:solidFill>
                  <a:schemeClr val="tx1"/>
                </a:solidFill>
              </a:rPr>
              <a:t>Approved rules proposals are forwarded to the NFHS Rules Review Committee for their feedback.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cap="none" dirty="0">
                <a:solidFill>
                  <a:schemeClr val="tx1"/>
                </a:solidFill>
              </a:rPr>
              <a:t>The rules proposals are then forwarded to NFHS Board of Directors for approval.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cap="none" dirty="0">
                <a:solidFill>
                  <a:schemeClr val="tx1"/>
                </a:solidFill>
              </a:rPr>
              <a:t>Approved rules proposals become a rule change for upcoming school year.</a:t>
            </a:r>
          </a:p>
          <a:p>
            <a:pPr marL="457200" indent="-45720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546002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309</TotalTime>
  <Words>331</Words>
  <Application>Microsoft Office PowerPoint</Application>
  <PresentationFormat>Widescreen</PresentationFormat>
  <Paragraphs>38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Tw Cen MT</vt:lpstr>
      <vt:lpstr>Droplet</vt:lpstr>
      <vt:lpstr>NFHS RULES writing Process</vt:lpstr>
      <vt:lpstr>NFHS RULES writing process</vt:lpstr>
      <vt:lpstr>NFHS RULES writing process</vt:lpstr>
      <vt:lpstr>NFHS RULES writing process</vt:lpstr>
      <vt:lpstr>NFHS RULES writing process</vt:lpstr>
      <vt:lpstr>NFHS RULES writing process</vt:lpstr>
      <vt:lpstr>NFHS RULES writing process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PROCESS TO PRESENT A NFHS RULES CHANGE</dc:title>
  <dc:creator>Diane Hicks-Hughes</dc:creator>
  <cp:lastModifiedBy>Diane Hicks-Hughes</cp:lastModifiedBy>
  <cp:revision>31</cp:revision>
  <dcterms:created xsi:type="dcterms:W3CDTF">2017-04-01T17:43:34Z</dcterms:created>
  <dcterms:modified xsi:type="dcterms:W3CDTF">2017-04-12T19:47:40Z</dcterms:modified>
</cp:coreProperties>
</file>